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9" r:id="rId4"/>
    <p:sldId id="271" r:id="rId5"/>
    <p:sldId id="275" r:id="rId6"/>
    <p:sldId id="261" r:id="rId7"/>
    <p:sldId id="273" r:id="rId8"/>
    <p:sldId id="274" r:id="rId9"/>
    <p:sldId id="257" r:id="rId10"/>
    <p:sldId id="265" r:id="rId11"/>
    <p:sldId id="262" r:id="rId12"/>
    <p:sldId id="258" r:id="rId13"/>
    <p:sldId id="276" r:id="rId14"/>
    <p:sldId id="268" r:id="rId15"/>
    <p:sldId id="263" r:id="rId16"/>
    <p:sldId id="266" r:id="rId17"/>
    <p:sldId id="267" r:id="rId18"/>
    <p:sldId id="277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1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6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2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3167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97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54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9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93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2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8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4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2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8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6DC7-B449-4C3C-95B7-0CCA826B7FF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567F9-5463-4BB9-99FD-AC8E44838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41.png"/><Relationship Id="rId7" Type="http://schemas.openxmlformats.org/officeDocument/2006/relationships/image" Target="../media/image2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392/IJOC.2012.8.4.030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30.gif"/><Relationship Id="rId7" Type="http://schemas.openxmlformats.org/officeDocument/2006/relationships/image" Target="../media/image150.png"/><Relationship Id="rId12" Type="http://schemas.openxmlformats.org/officeDocument/2006/relationships/image" Target="../media/image20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11" Type="http://schemas.openxmlformats.org/officeDocument/2006/relationships/image" Target="../media/image191.png"/><Relationship Id="rId5" Type="http://schemas.openxmlformats.org/officeDocument/2006/relationships/image" Target="../media/image32.gif"/><Relationship Id="rId10" Type="http://schemas.openxmlformats.org/officeDocument/2006/relationships/image" Target="../media/image181.png"/><Relationship Id="rId4" Type="http://schemas.openxmlformats.org/officeDocument/2006/relationships/image" Target="../media/image31.gif"/><Relationship Id="rId9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7A276-F6FE-CA08-1869-34AC1006B61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Detection of Phase Transition via Convolutional Neural Networks</a:t>
                </a:r>
                <a:br>
                  <a:rPr lang="en-US" dirty="0"/>
                </a:br>
                <a:r>
                  <a:rPr lang="fi-FI" sz="4000" dirty="0"/>
                  <a:t>Akinori Tanak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419" sz="4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s-419" sz="4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fi-FI" sz="4000" dirty="0"/>
                  <a:t> and Akio Tomiy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419" sz="4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s-419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7A276-F6FE-CA08-1869-34AC1006B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t="-28571" r="-133" b="-9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261CC4C-425C-BF2F-5358-3780DF1E2CD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Interdisciplinary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Mathematical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Computational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Collaboration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Team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RIKEN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Wako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Saitama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351−0198,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Japan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Key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Laboratory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Quark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&amp;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Lepton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Physics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MOE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Institute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Particle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Physics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Central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China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Normal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University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Wuhan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 430079,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+mj-lt"/>
                            </a:rPr>
                            <m:t>China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261CC4C-425C-BF2F-5358-3780DF1E2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ADB0F9-3494-8205-278D-415E188FABA2}"/>
              </a:ext>
            </a:extLst>
          </p:cNvPr>
          <p:cNvSpPr txBox="1"/>
          <p:nvPr/>
        </p:nvSpPr>
        <p:spPr>
          <a:xfrm>
            <a:off x="1100831" y="4696287"/>
            <a:ext cx="10333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>
                <a:latin typeface="+mj-lt"/>
              </a:rPr>
              <a:t>For</a:t>
            </a:r>
            <a:r>
              <a:rPr lang="es-419" dirty="0">
                <a:latin typeface="+mj-lt"/>
              </a:rPr>
              <a:t> </a:t>
            </a:r>
            <a:r>
              <a:rPr lang="es-419" dirty="0" err="1">
                <a:latin typeface="+mj-lt"/>
              </a:rPr>
              <a:t>the</a:t>
            </a:r>
            <a:r>
              <a:rPr lang="es-419" dirty="0">
                <a:latin typeface="+mj-lt"/>
              </a:rPr>
              <a:t> Machine </a:t>
            </a:r>
            <a:r>
              <a:rPr lang="es-419" dirty="0" err="1">
                <a:latin typeface="+mj-lt"/>
              </a:rPr>
              <a:t>Learning</a:t>
            </a:r>
            <a:r>
              <a:rPr lang="es-419" dirty="0">
                <a:latin typeface="+mj-lt"/>
              </a:rPr>
              <a:t> final </a:t>
            </a:r>
            <a:r>
              <a:rPr lang="es-419" dirty="0" err="1">
                <a:latin typeface="+mj-lt"/>
              </a:rPr>
              <a:t>project</a:t>
            </a:r>
            <a:r>
              <a:rPr lang="es-419" dirty="0">
                <a:latin typeface="+mj-lt"/>
              </a:rPr>
              <a:t> </a:t>
            </a:r>
            <a:r>
              <a:rPr lang="es-419" dirty="0" err="1">
                <a:latin typeface="+mj-lt"/>
              </a:rPr>
              <a:t>presents</a:t>
            </a:r>
            <a:r>
              <a:rPr lang="es-419" dirty="0">
                <a:latin typeface="+mj-lt"/>
              </a:rPr>
              <a:t> Alvaro G. de la Torre Navarro</a:t>
            </a:r>
          </a:p>
          <a:p>
            <a:r>
              <a:rPr lang="es-419" dirty="0">
                <a:latin typeface="+mj-lt"/>
              </a:rPr>
              <a:t>DCI. Universidad de Guanajuato. </a:t>
            </a:r>
            <a:r>
              <a:rPr lang="es-ES" b="0" i="0" dirty="0">
                <a:solidFill>
                  <a:srgbClr val="FFFFFF"/>
                </a:solidFill>
                <a:effectLst/>
                <a:latin typeface="+mj-lt"/>
              </a:rPr>
              <a:t>Loma del Bosque 103, Lomas del Campestre CP 37150</a:t>
            </a:r>
          </a:p>
          <a:p>
            <a:r>
              <a:rPr lang="es-ES" b="0" i="0" dirty="0">
                <a:solidFill>
                  <a:srgbClr val="FFFFFF"/>
                </a:solidFill>
                <a:effectLst/>
                <a:latin typeface="+mj-lt"/>
              </a:rPr>
              <a:t>León,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+mj-lt"/>
              </a:rPr>
              <a:t>Gto</a:t>
            </a:r>
            <a:r>
              <a:rPr lang="es-ES" b="0" i="0" dirty="0">
                <a:solidFill>
                  <a:srgbClr val="FFFFFF"/>
                </a:solidFill>
                <a:effectLst/>
                <a:latin typeface="+mj-lt"/>
              </a:rPr>
              <a:t>., México</a:t>
            </a:r>
          </a:p>
          <a:p>
            <a:endParaRPr lang="es-ES" b="0" i="0" dirty="0">
              <a:solidFill>
                <a:srgbClr val="FFFFFF"/>
              </a:solidFill>
              <a:effectLst/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2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DA24B-B612-B5A1-37A1-F7715191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30" y="1814615"/>
            <a:ext cx="5520314" cy="32575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7AEB11-B02C-74D9-88DB-2EC395020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802" y="1807395"/>
            <a:ext cx="5172768" cy="32647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D3CB63-EC83-FA5E-18E3-84F1526B43B2}"/>
                  </a:ext>
                </a:extLst>
              </p:cNvPr>
              <p:cNvSpPr txBox="1"/>
              <p:nvPr/>
            </p:nvSpPr>
            <p:spPr>
              <a:xfrm>
                <a:off x="575230" y="1356280"/>
                <a:ext cx="11143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𝑆𝑢𝑚𝑚𝑎𝑟𝑦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𝑠h𝑜𝑤𝑠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𝑖𝑚𝑝𝑜𝑟𝑡𝑎𝑛𝑡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𝑖𝑛𝑓𝑜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𝑢𝑛𝑑𝑒𝑟𝑠𝑡𝑎𝑛𝑑𝑖𝑛𝑔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𝒂𝒓𝒄𝒉𝒊𝒕𝒆𝒄𝒕𝒖𝒓𝒆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𝑐h𝑎𝑛𝑔𝑒𝑠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D3CB63-EC83-FA5E-18E3-84F1526B4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30" y="1356280"/>
                <a:ext cx="11143340" cy="369332"/>
              </a:xfrm>
              <a:prstGeom prst="rect">
                <a:avLst/>
              </a:prstGeom>
              <a:blipFill>
                <a:blip r:embed="rId4"/>
                <a:stretch>
                  <a:fillRect l="-109" r="-1860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5B433-6812-BCF4-D2D1-FF0552A5FE49}"/>
                  </a:ext>
                </a:extLst>
              </p:cNvPr>
              <p:cNvSpPr txBox="1"/>
              <p:nvPr/>
            </p:nvSpPr>
            <p:spPr>
              <a:xfrm>
                <a:off x="2045905" y="5317054"/>
                <a:ext cx="8201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𝑆𝑚𝑎𝑙𝑙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𝑙𝑜𝑤𝑒𝑟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𝑂𝑣𝑒𝑟𝑓𝑖𝑡𝑡𝑖𝑛𝑔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𝑚𝑒𝑚𝑜𝑟𝑖𝑧𝑎𝑡𝑖𝑜𝑛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𝑝𝑟𝑒𝑣𝑒𝑛𝑡𝑖𝑜𝑛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25B433-6812-BCF4-D2D1-FF0552A5F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905" y="5317054"/>
                <a:ext cx="8201990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881F3A-768A-420F-AA65-836CEE4319E9}"/>
                  </a:ext>
                </a:extLst>
              </p:cNvPr>
              <p:cNvSpPr txBox="1"/>
              <p:nvPr/>
            </p:nvSpPr>
            <p:spPr>
              <a:xfrm>
                <a:off x="3693110" y="5823751"/>
                <a:ext cx="50691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𝑒𝑛𝑜𝑢𝑔h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𝑐𝑎𝑝𝑎𝑐𝑖𝑡𝑦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𝑅𝑜𝑜𝑚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𝑒𝑥𝑝𝑒𝑟𝑖𝑚𝑒𝑛𝑡𝑎𝑡𝑖𝑜𝑛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881F3A-768A-420F-AA65-836CEE431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110" y="5823751"/>
                <a:ext cx="5069150" cy="369332"/>
              </a:xfrm>
              <a:prstGeom prst="rect">
                <a:avLst/>
              </a:prstGeom>
              <a:blipFill>
                <a:blip r:embed="rId6"/>
                <a:stretch>
                  <a:fillRect r="-3851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1894A2-56F8-20E9-14CC-23FB1C4126F6}"/>
                  </a:ext>
                </a:extLst>
              </p:cNvPr>
              <p:cNvSpPr txBox="1"/>
              <p:nvPr/>
            </p:nvSpPr>
            <p:spPr>
              <a:xfrm>
                <a:off x="6095999" y="566406"/>
                <a:ext cx="4850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𝑆𝑚𝑎𝑙𝑙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𝑎𝑙𝑟𝑒𝑎𝑑𝑦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h𝑎𝑠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𝑔𝑜𝑜𝑑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1894A2-56F8-20E9-14CC-23FB1C412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66406"/>
                <a:ext cx="485016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46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CFDC6A-E34F-58F8-4F69-34551A58B5E7}"/>
              </a:ext>
            </a:extLst>
          </p:cNvPr>
          <p:cNvSpPr/>
          <p:nvPr/>
        </p:nvSpPr>
        <p:spPr>
          <a:xfrm>
            <a:off x="1104230" y="1420726"/>
            <a:ext cx="3130420" cy="23643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2F411E-3882-36D4-D9AD-D0C545BAF572}"/>
              </a:ext>
            </a:extLst>
          </p:cNvPr>
          <p:cNvSpPr/>
          <p:nvPr/>
        </p:nvSpPr>
        <p:spPr>
          <a:xfrm>
            <a:off x="1111981" y="4001957"/>
            <a:ext cx="3130420" cy="23643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D0BB5-40A0-083C-F252-E3859C1B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77" y="1530076"/>
            <a:ext cx="3060867" cy="2254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9C421C-2C9A-ED63-8B96-ACC0B374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26" y="4111307"/>
            <a:ext cx="3053118" cy="2254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86D8C-D6E2-61C7-4C9F-BB2B12FFE736}"/>
                  </a:ext>
                </a:extLst>
              </p:cNvPr>
              <p:cNvSpPr txBox="1"/>
              <p:nvPr/>
            </p:nvSpPr>
            <p:spPr>
              <a:xfrm>
                <a:off x="275208" y="330176"/>
                <a:ext cx="74661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419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=1,  </m:t>
                      </m:r>
                      <m:sSub>
                        <m:sSubPr>
                          <m:ctrlPr>
                            <a:rPr lang="es-419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419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419" sz="3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086D8C-D6E2-61C7-4C9F-BB2B12FFE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8" y="330176"/>
                <a:ext cx="746612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84C82-996E-8EDA-353E-0C234B1C3C9E}"/>
                  </a:ext>
                </a:extLst>
              </p:cNvPr>
              <p:cNvSpPr txBox="1"/>
              <p:nvPr/>
            </p:nvSpPr>
            <p:spPr>
              <a:xfrm>
                <a:off x="7822925" y="262761"/>
                <a:ext cx="38478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𝑟𝑢𝑙𝑒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𝑐𝑙𝑎𝑠𝑠𝑖𝑓𝑖𝑐𝑎𝑡𝑖𝑜𝑛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h𝑖𝑡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𝑀𝑖𝑠𝑠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084C82-996E-8EDA-353E-0C234B1C3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925" y="262761"/>
                <a:ext cx="3847869" cy="923330"/>
              </a:xfrm>
              <a:prstGeom prst="rect">
                <a:avLst/>
              </a:prstGeom>
              <a:blipFill>
                <a:blip r:embed="rId5"/>
                <a:stretch>
                  <a:fillRect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8E483-C8C2-630C-8C64-1D961DAADC8E}"/>
                  </a:ext>
                </a:extLst>
              </p:cNvPr>
              <p:cNvSpPr txBox="1"/>
              <p:nvPr/>
            </p:nvSpPr>
            <p:spPr>
              <a:xfrm>
                <a:off x="4699245" y="2057395"/>
                <a:ext cx="721754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1.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𝐷𝑒𝑐𝑟𝑒𝑎𝑠𝑖𝑛𝑔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𝑑𝑜𝑒𝑠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𝒏𝒐𝒕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𝒂𝒍𝒘𝒂𝒚𝒔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𝑔𝑖𝑣𝑒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𝑏𝑒𝑡𝑡𝑒𝑟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0,0.1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−0.8, −0.8</m:t>
                          </m:r>
                        </m:e>
                      </m:d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r>
                  <a:rPr lang="es-419" b="0" dirty="0"/>
                  <a:t>2.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𝑀𝑜𝑣𝑒𝑚𝑒𝑛𝑡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𝑚𝑖𝑠𝑠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h𝑖𝑡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𝑟𝑒𝑔𝑖𝑜𝑛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𝑚𝑎𝑦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𝑡𝑎𝑘𝑒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𝒍𝒐𝒏𝒈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1" i="1" smtClean="0">
                        <a:latin typeface="Cambria Math" panose="02040503050406030204" pitchFamily="18" charset="0"/>
                      </a:rPr>
                      <m:t>𝒕𝒊𝒎𝒆</m:t>
                    </m:r>
                  </m:oMath>
                </a14:m>
                <a:endParaRPr lang="es-419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419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𝑠𝑡𝑒𝑒𝑝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C8E483-C8C2-630C-8C64-1D961DAA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45" y="2057395"/>
                <a:ext cx="7217547" cy="1200329"/>
              </a:xfrm>
              <a:prstGeom prst="rect">
                <a:avLst/>
              </a:prstGeom>
              <a:blipFill>
                <a:blip r:embed="rId6"/>
                <a:stretch>
                  <a:fillRect l="-760" t="-2538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50F4D5-0F9A-4EA8-239A-380637645D30}"/>
                  </a:ext>
                </a:extLst>
              </p:cNvPr>
              <p:cNvSpPr txBox="1"/>
              <p:nvPr/>
            </p:nvSpPr>
            <p:spPr>
              <a:xfrm>
                <a:off x="6002507" y="4915626"/>
                <a:ext cx="5157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𝑭𝒂𝒔𝒕𝒆𝒓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𝑠𝑐𝑎𝑝𝑒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𝑚𝑖𝑠𝑠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𝑟𝑒𝑔𝑖𝑜𝑛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𝐻𝑜𝑤𝑒𝑣𝑒𝑟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𝒐𝒗𝒆𝒓𝒔𝒑𝒆𝒄𝒊𝒂𝒍𝒊𝒛𝒂𝒕𝒊𝒐𝒏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𝑐𝑙𝑜𝑟𝑒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50F4D5-0F9A-4EA8-239A-38063764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07" y="4915626"/>
                <a:ext cx="5157926" cy="646331"/>
              </a:xfrm>
              <a:prstGeom prst="rect">
                <a:avLst/>
              </a:prstGeom>
              <a:blipFill>
                <a:blip r:embed="rId7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7908B-BD6B-EB69-D9E8-80E5E76A1252}"/>
                  </a:ext>
                </a:extLst>
              </p:cNvPr>
              <p:cNvSpPr txBox="1"/>
              <p:nvPr/>
            </p:nvSpPr>
            <p:spPr>
              <a:xfrm>
                <a:off x="9296678" y="6366275"/>
                <a:ext cx="2895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419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𝑆𝑎𝑛𝑔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𝐻𝑜𝑜𝑛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𝑂h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2012]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E7908B-BD6B-EB69-D9E8-80E5E76A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678" y="6366275"/>
                <a:ext cx="2895322" cy="369332"/>
              </a:xfrm>
              <a:prstGeom prst="rect">
                <a:avLst/>
              </a:prstGeom>
              <a:blipFill>
                <a:blip r:embed="rId8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2623CB-34E2-0576-B27F-772955E19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6119" y="5626806"/>
            <a:ext cx="3130420" cy="7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4FBBE-2BDB-0A73-BCD0-FE4AA39A702C}"/>
                  </a:ext>
                </a:extLst>
              </p:cNvPr>
              <p:cNvSpPr txBox="1"/>
              <p:nvPr/>
            </p:nvSpPr>
            <p:spPr>
              <a:xfrm>
                <a:off x="432048" y="573190"/>
                <a:ext cx="6196612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=100, 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=3,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D4FBBE-2BDB-0A73-BCD0-FE4AA39A7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8" y="573190"/>
                <a:ext cx="6196612" cy="391582"/>
              </a:xfrm>
              <a:prstGeom prst="rect">
                <a:avLst/>
              </a:prstGeom>
              <a:blipFill>
                <a:blip r:embed="rId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9E1DC9-2653-CB85-66D7-77557F73D26A}"/>
                  </a:ext>
                </a:extLst>
              </p:cNvPr>
              <p:cNvSpPr txBox="1"/>
              <p:nvPr/>
            </p:nvSpPr>
            <p:spPr>
              <a:xfrm>
                <a:off x="432048" y="1520020"/>
                <a:ext cx="2796465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=1,⋯,3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9E1DC9-2653-CB85-66D7-77557F73D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8" y="1520020"/>
                <a:ext cx="2796465" cy="955646"/>
              </a:xfrm>
              <a:prstGeom prst="rect">
                <a:avLst/>
              </a:prstGeom>
              <a:blipFill>
                <a:blip r:embed="rId3"/>
                <a:stretch>
                  <a:fillRect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BE0572-EFEC-6C25-04F1-8BAE4B6E8C1A}"/>
                  </a:ext>
                </a:extLst>
              </p:cNvPr>
              <p:cNvSpPr txBox="1"/>
              <p:nvPr/>
            </p:nvSpPr>
            <p:spPr>
              <a:xfrm>
                <a:off x="3228513" y="1281150"/>
                <a:ext cx="3080552" cy="1528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=1,⋯,</m:t>
                      </m:r>
                      <m:f>
                        <m:f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×1=16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=1,⋯,100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BE0572-EFEC-6C25-04F1-8BAE4B6E8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13" y="1281150"/>
                <a:ext cx="3080552" cy="1528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E9282-906A-D316-2AEC-4689E7D028E1}"/>
                  </a:ext>
                </a:extLst>
              </p:cNvPr>
              <p:cNvSpPr txBox="1"/>
              <p:nvPr/>
            </p:nvSpPr>
            <p:spPr>
              <a:xfrm>
                <a:off x="529702" y="2878698"/>
                <a:ext cx="2698811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𝐼𝑛𝑡𝑒𝑟𝑣𝑎𝑙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=0.0102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E9282-906A-D316-2AEC-4689E7D0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2" y="2878698"/>
                <a:ext cx="2698811" cy="887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B57C4A-0AA1-5F9A-B5D0-7CB6C3C2E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46" y="4102908"/>
            <a:ext cx="11632707" cy="2633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61F3E-9DEC-FEFC-8F0C-D93D0ED9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7336" y="669548"/>
            <a:ext cx="4955017" cy="20855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570317-47B5-8D76-4C87-3282A885024E}"/>
                  </a:ext>
                </a:extLst>
              </p:cNvPr>
              <p:cNvSpPr txBox="1"/>
              <p:nvPr/>
            </p:nvSpPr>
            <p:spPr>
              <a:xfrm>
                <a:off x="2971059" y="2878698"/>
                <a:ext cx="56669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𝑡𝑟𝑢𝑛𝑐𝑎𝑡𝑒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1837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𝑝𝑜𝑖𝑛𝑡𝑠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𝑎𝑓𝑓𝑒𝑐𝑡𝑠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𝑐𝑟𝑖𝑡𝑖𝑐𝑎𝑙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𝑒𝑠𝑡𝑖𝑚𝑎𝑡𝑒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570317-47B5-8D76-4C87-3282A8850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059" y="2878698"/>
                <a:ext cx="5666913" cy="923330"/>
              </a:xfrm>
              <a:prstGeom prst="rect">
                <a:avLst/>
              </a:prstGeom>
              <a:blipFill>
                <a:blip r:embed="rId8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53CAD5F-5925-D233-FFEB-38F0004D5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5822" y="3012715"/>
            <a:ext cx="3086531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6C6888-133C-8716-4353-0E75F2036B4E}"/>
                  </a:ext>
                </a:extLst>
              </p:cNvPr>
              <p:cNvSpPr txBox="1"/>
              <p:nvPr/>
            </p:nvSpPr>
            <p:spPr>
              <a:xfrm>
                <a:off x="100584" y="0"/>
                <a:ext cx="119908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𝐸𝑥𝑎𝑚𝑖𝑛𝑎𝑡𝑖𝑜𝑛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𝑏𝑜𝑢𝑛𝑑𝑎𝑟𝑦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𝑠𝑡𝑟𝑢𝑐𝑡𝑢𝑟𝑒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h𝑒𝑎𝑡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𝑑𝑒𝑓𝑖𝑛𝑖𝑛𝑔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s-419" sz="24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𝑖𝑛𝑣𝑒𝑟𝑠𝑒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𝑐𝑟𝑖𝑡𝑖𝑐𝑎𝑙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𝑓𝑖𝑡𝑡𝑖𝑛𝑔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𝑑𝑖𝑠𝑡𝑟𝑖𝑏𝑢𝑡𝑖𝑜𝑛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6C6888-133C-8716-4353-0E75F2036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" y="0"/>
                <a:ext cx="11990832" cy="1754326"/>
              </a:xfrm>
              <a:prstGeom prst="rect">
                <a:avLst/>
              </a:prstGeom>
              <a:blipFill>
                <a:blip r:embed="rId2"/>
                <a:stretch>
                  <a:fillRect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7F90E46-F4E9-EE2C-028D-2D76DFF517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661" y="1966401"/>
            <a:ext cx="5816678" cy="46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3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22AF5-2C9F-9523-934A-169320C7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6" y="1966875"/>
            <a:ext cx="5893816" cy="3413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01E155-6C0E-30FE-A6D5-DB26DAA6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41" y="1699441"/>
            <a:ext cx="4958702" cy="423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6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2F369-D49F-840F-C1DB-85834A04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42" y="461084"/>
            <a:ext cx="2790520" cy="2692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1A2449-A66E-429C-3398-FD80E370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439" y="461084"/>
            <a:ext cx="3387207" cy="2692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F5D4AD-DB0A-B897-ECA5-F1CFA11D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011" y="3544404"/>
            <a:ext cx="3564551" cy="269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A75A8-3AA3-DC4F-8168-E3E4C133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438" y="3544404"/>
            <a:ext cx="3387207" cy="26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F3B12-01FF-4170-CD90-6AF44548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0" y="386215"/>
            <a:ext cx="3033388" cy="2982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4C9A7-087F-CD35-8D66-EC3A17C9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34" y="386216"/>
            <a:ext cx="3751625" cy="2982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A2BD1-8327-566D-6BA8-2FE37DF20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416" y="386215"/>
            <a:ext cx="3952023" cy="2982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86635-22B6-5F70-76D4-1BA04F332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739" y="3683601"/>
            <a:ext cx="3653208" cy="2873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700EDB-76EA-8466-5337-B7195BD6D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054" y="3683601"/>
            <a:ext cx="3653208" cy="29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4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EF494-1134-203C-9A1A-20F6E5EA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0" y="640472"/>
            <a:ext cx="2889821" cy="2788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9761D-8679-9FA1-08C2-F8125517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57" y="640472"/>
            <a:ext cx="3507741" cy="2788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383AA-CB6B-E7E7-DB49-25413B324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754" y="840940"/>
            <a:ext cx="3163826" cy="238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38781B-E032-CC60-8580-F64B83C83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190" y="3844570"/>
            <a:ext cx="3580660" cy="281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A9F5C-2972-4CA5-F77C-2CE5FD0E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875" y="3773867"/>
            <a:ext cx="3457644" cy="27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4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8B668-00BA-E3C4-8530-9BD204E00F1F}"/>
                  </a:ext>
                </a:extLst>
              </p:cNvPr>
              <p:cNvSpPr txBox="1"/>
              <p:nvPr/>
            </p:nvSpPr>
            <p:spPr>
              <a:xfrm>
                <a:off x="175777" y="1050331"/>
                <a:ext cx="11256885" cy="5896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𝑑𝑒𝑠𝑖𝑔𝑛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𝑠𝑖𝑚𝑝𝑙𝑒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𝑎𝑟𝑞𝑢𝑖𝑡𝑒𝑐𝑡𝑢𝑟𝑒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𝑠𝑢𝑝𝑝𝑜𝑠𝑒𝑡𝑙𝑦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𝑒𝑛𝑜𝑢𝑔h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𝑐𝑜𝑟𝑟𝑒𝑙𝑎𝑡𝑖𝑜𝑛</m:t>
                    </m:r>
                  </m:oMath>
                </a14:m>
                <a:endParaRPr lang="en-US" sz="24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𝑐𝑜𝑟𝑟𝑒𝑙𝑎𝑡𝑖𝑜𝑛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𝐼𝑠𝑖𝑛𝑔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𝑐𝑜𝑛𝑓𝑖𝑔𝑢𝑟𝑎𝑡𝑖𝑜𝑛𝑠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𝑊𝑒𝑖𝑔h𝑡𝑠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𝐷𝑁𝑁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𝑐𝑎𝑝𝑡𝑢𝑟𝑒𝑠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𝑓𝑒𝑎𝑡𝑢𝑟𝑒𝑠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𝑝h𝑎𝑠𝑒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𝑡𝑟𝑎𝑛𝑠𝑖𝑡𝑖𝑜𝑛</m:t>
                    </m:r>
                  </m:oMath>
                </a14:m>
                <a:r>
                  <a:rPr lang="en-US" sz="2400" b="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𝐹𝑖𝑡𝑡𝑖𝑛𝑔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𝑓𝑖𝑒𝑙𝑑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𝑎𝑝𝑝𝑟𝑜𝑥𝑖𝑚𝑎𝑡𝑖𝑜𝑛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𝐼𝑠𝑖𝑛𝑔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𝑚𝑎𝑔𝑛𝑒𝑡𝑖𝑧𝑎𝑡𝑖𝑜𝑛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𝑐𝑙𝑜𝑠𝑒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𝑐𝑟𝑖𝑡𝑖𝑐𝑎𝑙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𝑙𝑎𝑡𝑡𝑒𝑟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2−8%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𝑚𝑜𝑑𝑒𝑙𝑠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𝑖𝑡𝑠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𝑎𝑐𝑐𝑢𝑟𝑎𝑐𝑦</m:t>
                    </m:r>
                  </m:oMath>
                </a14:m>
                <a:endParaRPr lang="en-US" sz="2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𝑢𝑠𝑒𝑑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𝑐𝑜𝑢𝑙𝑑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𝑐𝑜𝑛𝑣𝑒𝑟𝑔𝑒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𝑐𝑜𝑟𝑟𝑒𝑐𝑡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𝑝𝑟𝑒𝑑𝑖𝑐𝑡𝑖𝑜𝑛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𝑤𝑎𝑦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𝑏𝑒𝑓𝑜𝑟𝑒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𝑓𝑖𝑛𝑑𝑠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𝑑𝑜𝑚𝑎𝑖𝑛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𝑙𝑖𝑘𝑒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𝑏𝑜𝑢𝑛𝑑𝑎𝑟𝑦</m:t>
                    </m:r>
                  </m:oMath>
                </a14:m>
                <a:endParaRPr lang="en-US" sz="24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𝐷𝑒𝑒𝑝𝑒𝑟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𝑜𝑏𝑠𝑒𝑟𝑣𝑎𝑡𝑖𝑜𝑛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𝑝𝑜𝑠𝑖𝑏𝑖𝑙𝑖𝑡𝑦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𝑖𝑚𝑝𝑟𝑜𝑣𝑒𝑚𝑒𝑛𝑡</m:t>
                    </m:r>
                  </m:oMath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28B668-00BA-E3C4-8530-9BD204E00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7" y="1050331"/>
                <a:ext cx="11256885" cy="5896551"/>
              </a:xfrm>
              <a:prstGeom prst="rect">
                <a:avLst/>
              </a:prstGeom>
              <a:blipFill>
                <a:blip r:embed="rId2"/>
                <a:stretch>
                  <a:fillRect l="-758" r="-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D7431-40FA-F071-4748-16224A1CBB06}"/>
                  </a:ext>
                </a:extLst>
              </p:cNvPr>
              <p:cNvSpPr txBox="1"/>
              <p:nvPr/>
            </p:nvSpPr>
            <p:spPr>
              <a:xfrm>
                <a:off x="6681216" y="219334"/>
                <a:ext cx="37307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𝐴𝑏𝑠𝑡𝑟𝑎𝑐𝑡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ED7431-40FA-F071-4748-16224A1C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216" y="219334"/>
                <a:ext cx="373075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56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F5A0D-D251-6B49-B9B0-257745367486}"/>
              </a:ext>
            </a:extLst>
          </p:cNvPr>
          <p:cNvSpPr txBox="1"/>
          <p:nvPr/>
        </p:nvSpPr>
        <p:spPr>
          <a:xfrm>
            <a:off x="4092605" y="932155"/>
            <a:ext cx="3409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400" dirty="0" err="1"/>
              <a:t>References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6D00C-AF10-65AE-D0D5-D701FE2F5682}"/>
              </a:ext>
            </a:extLst>
          </p:cNvPr>
          <p:cNvSpPr txBox="1"/>
          <p:nvPr/>
        </p:nvSpPr>
        <p:spPr>
          <a:xfrm>
            <a:off x="763480" y="1988598"/>
            <a:ext cx="10520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	Oh, Sang-</a:t>
            </a:r>
            <a:r>
              <a:rPr lang="en-US" dirty="0" err="1"/>
              <a:t>Hoon</a:t>
            </a:r>
            <a:r>
              <a:rPr lang="en-US" dirty="0"/>
              <a:t>. (2012). Contour Plots of Objective Functions for Feed-Forward Neural Networks. International Journal of Contents, 8(4), 30–35. </a:t>
            </a:r>
            <a:r>
              <a:rPr lang="en-US" dirty="0">
                <a:hlinkClick r:id="rId2"/>
              </a:rPr>
              <a:t>https://doi.org/10.5392/IJOC.2012.8.4.030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 err="1"/>
              <a:t>Ising</a:t>
            </a:r>
            <a:r>
              <a:rPr lang="en-US" dirty="0"/>
              <a:t> models: Juan </a:t>
            </a:r>
            <a:r>
              <a:rPr lang="en-US" dirty="0" err="1"/>
              <a:t>Carrasquilla</a:t>
            </a:r>
            <a:r>
              <a:rPr lang="en-US" dirty="0"/>
              <a:t> and Roger G. </a:t>
            </a:r>
            <a:r>
              <a:rPr lang="en-US" dirty="0" err="1"/>
              <a:t>Melko</a:t>
            </a:r>
            <a:r>
              <a:rPr lang="en-US" dirty="0"/>
              <a:t> </a:t>
            </a:r>
            <a:r>
              <a:rPr lang="en-US" dirty="0" err="1"/>
              <a:t>arXiv</a:t>
            </a:r>
            <a:r>
              <a:rPr lang="en-US" dirty="0"/>
              <a:t>: 1605.01735</a:t>
            </a:r>
          </a:p>
        </p:txBody>
      </p:sp>
    </p:spTree>
    <p:extLst>
      <p:ext uri="{BB962C8B-B14F-4D97-AF65-F5344CB8AC3E}">
        <p14:creationId xmlns:p14="http://schemas.microsoft.com/office/powerpoint/2010/main" val="334389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C16EA2-966D-1700-947A-2B2F9695EB10}"/>
                  </a:ext>
                </a:extLst>
              </p:cNvPr>
              <p:cNvSpPr txBox="1"/>
              <p:nvPr/>
            </p:nvSpPr>
            <p:spPr>
              <a:xfrm>
                <a:off x="3632446" y="292962"/>
                <a:ext cx="49271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4800" b="1" i="1" smtClean="0">
                          <a:latin typeface="Cambria Math" panose="02040503050406030204" pitchFamily="18" charset="0"/>
                        </a:rPr>
                        <m:t>𝑶𝒖𝒕𝒍𝒊𝒏𝒆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C16EA2-966D-1700-947A-2B2F9695E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446" y="292962"/>
                <a:ext cx="4927107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CD4183-E153-6035-B116-459C343F32EA}"/>
                  </a:ext>
                </a:extLst>
              </p:cNvPr>
              <p:cNvSpPr txBox="1"/>
              <p:nvPr/>
            </p:nvSpPr>
            <p:spPr>
              <a:xfrm>
                <a:off x="3086470" y="1123959"/>
                <a:ext cx="7617040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𝑀𝑜𝑡𝑖𝑣𝑎𝑡𝑖𝑜𝑛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𝑖𝑛𝑡𝑟𝑜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𝑤𝑜𝑟𝑘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𝐶𝑜𝑛𝑣𝑜𝑙𝑢𝑡𝑖𝑜𝑛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𝑁𝑁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2−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𝐷𝑖𝑚𝑒𝑛𝑠𝑖𝑜𝑛𝑎𝑙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𝐼𝑠𝑖𝑛𝑔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𝑑𝑒𝑠𝑐𝑟𝑖𝑝𝑡𝑖𝑜𝑛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𝐷𝑎𝑡𝑎𝑠𝑒𝑡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𝑐𝑟𝑒𝑎𝑡𝑖𝑜𝑛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𝐴𝑟𝑞𝑢𝑖𝑡𝑒𝑐𝑡𝑢𝑟𝑒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𝑎𝑛𝑎𝑙𝑦𝑠𝑖𝑠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𝑃𝑟𝑜𝑏𝑙𝑒𝑚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𝑑𝑒𝑓𝑖𝑛𝑖𝑡𝑖𝑜𝑛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𝑝𝑎𝑝𝑒𝑟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𝑟𝑒𝑝𝑟𝑜𝑑𝑢𝑐𝑒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𝑂𝑤𝑛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𝑟𝑒𝑠𝑢𝑙𝑡𝑠</m:t>
                    </m:r>
                  </m:oMath>
                </a14:m>
                <a:endParaRPr lang="en-US" sz="2000" dirty="0"/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𝑆𝑢𝑚𝑚𝑎𝑟𝑦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CD4183-E153-6035-B116-459C343F3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470" y="1123959"/>
                <a:ext cx="7617040" cy="5293757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57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A0F60-79F3-EC33-CAB3-F9D5F9F15E8F}"/>
                  </a:ext>
                </a:extLst>
              </p:cNvPr>
              <p:cNvSpPr txBox="1"/>
              <p:nvPr/>
            </p:nvSpPr>
            <p:spPr>
              <a:xfrm>
                <a:off x="603504" y="572436"/>
                <a:ext cx="111648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𝒎𝒆𝒕𝒉𝒐𝒅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𝑒𝑚𝑝𝑙𝑜𝑦𝑖𝑛𝑔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𝐶𝑜𝑛𝑣𝑜𝑙𝑢𝑡𝑖𝑜𝑛𝑎𝑙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𝐶𝑁𝑁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𝑚𝑎𝑐h𝑖𝑛𝑒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𝑑𝑒𝑡𝑒𝑐𝑡𝑠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𝑠𝑝𝑎𝑡𝑖𝑎𝑙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𝑙𝑎𝑡𝑡𝑖𝑐𝑒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𝑙𝑖𝑘𝑒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𝑠𝑦𝑠𝑡𝑒𝑚𝑠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𝑤h𝑖𝑙𝑒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𝑝𝑟𝑒𝑠𝑒𝑟𝑣𝑖𝑛𝑔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𝑠𝑝𝑎𝑡𝑖𝑎𝑙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𝑟𝑒𝑙𝑎𝑡𝑖𝑜𝑛𝑠h𝑖𝑝𝑠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𝐻𝑒𝑟𝑒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𝑑𝑒𝑡𝑒𝑐𝑡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𝑙𝑎𝑡𝑡𝑖𝑐𝑒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𝐼𝑠𝑖𝑛𝑔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0A0F60-79F3-EC33-CAB3-F9D5F9F15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" y="572436"/>
                <a:ext cx="11164823" cy="1477328"/>
              </a:xfrm>
              <a:prstGeom prst="rect">
                <a:avLst/>
              </a:prstGeom>
              <a:blipFill>
                <a:blip r:embed="rId2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8CE6A-E7CB-223E-A7F2-12BD7C78C606}"/>
                  </a:ext>
                </a:extLst>
              </p:cNvPr>
              <p:cNvSpPr txBox="1"/>
              <p:nvPr/>
            </p:nvSpPr>
            <p:spPr>
              <a:xfrm>
                <a:off x="3018407" y="3393011"/>
                <a:ext cx="67656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𝒓𝒆𝒔𝒖𝒍𝒕𝒔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𝐶𝑁𝑁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𝒅𝒆𝒕𝒆𝒄𝒕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𝒑𝒉𝒂𝒔𝒆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𝒕𝒓𝒂𝒏𝒔𝒊𝒕𝒊𝒐𝒏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𝑓𝑒𝑤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𝑤𝑖𝑡h𝑜𝑢𝑡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𝑒𝑥𝑝𝑙𝑖𝑐𝑖𝑡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𝑖𝑛𝑓𝑜𝑟𝑚𝑎𝑡𝑖𝑜𝑛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58CE6A-E7CB-223E-A7F2-12BD7C78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407" y="3393011"/>
                <a:ext cx="6765673" cy="923330"/>
              </a:xfrm>
              <a:prstGeom prst="rect">
                <a:avLst/>
              </a:prstGeom>
              <a:blipFill>
                <a:blip r:embed="rId3"/>
                <a:stretch>
                  <a:fillRect b="-5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12C3A-61C6-752A-E8F6-B4C41E564280}"/>
                  </a:ext>
                </a:extLst>
              </p:cNvPr>
              <p:cNvSpPr txBox="1"/>
              <p:nvPr/>
            </p:nvSpPr>
            <p:spPr>
              <a:xfrm>
                <a:off x="4154750" y="6137952"/>
                <a:ext cx="4625266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</m:sup>
                      </m:sSubSup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≈0.440686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12C3A-61C6-752A-E8F6-B4C41E564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50" y="6137952"/>
                <a:ext cx="4625266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861EEA-5C1A-2EE4-6FDD-C29FCFE6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36" y="4444177"/>
            <a:ext cx="6849431" cy="1648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A4FF06-E0FF-C252-DD52-58E2F4CF4A8D}"/>
                  </a:ext>
                </a:extLst>
              </p:cNvPr>
              <p:cNvSpPr txBox="1"/>
              <p:nvPr/>
            </p:nvSpPr>
            <p:spPr>
              <a:xfrm>
                <a:off x="2213290" y="2413823"/>
                <a:ext cx="81834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𝒎𝒐𝒕𝒊𝒗𝒂𝒕𝒆𝒅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𝑡𝑒𝑐h𝑛𝑖𝑞𝑢𝑒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𝑠𝑝𝑖𝑛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𝑠𝑦𝑠𝑡𝑒𝑚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𝑐𝑜𝑛𝑓𝑖𝑔𝑢𝑟𝑎𝑡𝑖𝑜𝑛𝑠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𝑐𝑎𝑝𝑎𝑏𝑖𝑙𝑖𝑡𝑖𝑒𝑠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𝐶𝑁𝑁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𝑟𝑒𝑐𝑜𝑔𝑛𝑖𝑡𝑖𝑜𝑛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𝑠𝑖𝑚𝑖𝑙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A4FF06-E0FF-C252-DD52-58E2F4CF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90" y="2413823"/>
                <a:ext cx="8183437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81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DD1804-223A-9D27-B896-6B100E0F0E6C}"/>
                  </a:ext>
                </a:extLst>
              </p:cNvPr>
              <p:cNvSpPr txBox="1"/>
              <p:nvPr/>
            </p:nvSpPr>
            <p:spPr>
              <a:xfrm>
                <a:off x="1646097" y="1802716"/>
                <a:ext cx="90374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𝑝𝑟𝑜𝑏𝑙𝑒𝑚𝑠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𝐶𝑁𝑁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𝐼𝑛𝑣𝑒𝑠𝑡𝑖𝑔𝑎𝑡𝑒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𝑝h𝑎𝑠𝑒𝑠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𝑚𝑎𝑡𝑡𝑒𝑟𝑠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𝑔𝑟𝑒𝑎𝑡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𝑠𝑢𝑐𝑒𝑠𝑠𝑒𝑠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𝑠𝑦𝑠𝑡𝑒𝑚𝑠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</m:oMath>
                </a14:m>
                <a:endParaRPr lang="es-419" b="0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𝑆𝑎𝑚𝑒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𝑠𝑦𝑠𝑡𝑒𝑚𝑠</m:t>
                    </m:r>
                  </m:oMath>
                </a14:m>
                <a:endParaRPr lang="es-419" b="0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𝑃h𝑎𝑠𝑒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𝑑𝑖𝑎𝑔𝑟𝑎𝑚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𝑒𝑥𝑝𝑙𝑜𝑟𝑎𝑡𝑖𝑜𝑛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𝑈𝑛𝑐𝑙𝑒𝑎𝑟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𝑝𝑎𝑟𝑎𝑚𝑒𝑡𝑒𝑟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𝑝𝑟𝑜𝑏𝑙𝑒𝑚𝑠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𝑚𝑒𝑎𝑠𝑢𝑟𝑒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𝑑𝑖𝑓𝑓𝑖𝑐𝑢𝑙𝑡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𝑜𝑛𝑒𝑠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DD1804-223A-9D27-B896-6B100E0F0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097" y="1802716"/>
                <a:ext cx="9037468" cy="1477328"/>
              </a:xfrm>
              <a:prstGeom prst="rect">
                <a:avLst/>
              </a:prstGeom>
              <a:blipFill>
                <a:blip r:embed="rId2"/>
                <a:stretch>
                  <a:fillRect l="-472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1A572-9F18-E199-B564-E3E96A3EB1D1}"/>
                  </a:ext>
                </a:extLst>
              </p:cNvPr>
              <p:cNvSpPr txBox="1"/>
              <p:nvPr/>
            </p:nvSpPr>
            <p:spPr>
              <a:xfrm>
                <a:off x="1646097" y="580885"/>
                <a:ext cx="62463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𝑘𝑖𝑛𝑑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𝑼𝒏𝒔𝒖𝒑𝒆𝒓𝒗𝒊𝒔𝒆𝒅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𝒍𝒆𝒂𝒓𝒏𝒊𝒏𝒈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𝑒𝑠𝑡𝑖𝑚𝑎𝑡𝑒𝑠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𝑐𝑟𝑖𝑡𝑖𝑐𝑎𝑙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𝑘𝑛𝑜𝑙𝑒𝑑𝑔𝑒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61A572-9F18-E199-B564-E3E96A3E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097" y="580885"/>
                <a:ext cx="6246329" cy="923330"/>
              </a:xfrm>
              <a:prstGeom prst="rect">
                <a:avLst/>
              </a:prstGeom>
              <a:blipFill>
                <a:blip r:embed="rId3"/>
                <a:stretch>
                  <a:fillRect l="-293" r="-10049" b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66ECDA-A2D4-20F9-2938-604BBD6E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810" y="3429000"/>
            <a:ext cx="3449768" cy="2550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6A2EB-BBE8-D414-0F81-0D0C151665D7}"/>
                  </a:ext>
                </a:extLst>
              </p:cNvPr>
              <p:cNvSpPr txBox="1"/>
              <p:nvPr/>
            </p:nvSpPr>
            <p:spPr>
              <a:xfrm>
                <a:off x="2079810" y="6277913"/>
                <a:ext cx="1975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𝐽𝑢𝑎𝑛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𝐶𝑎𝑟𝑟𝑎𝑠𝑞𝑢𝑖𝑙𝑙𝑎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𝑒𝑡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𝑎𝑙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., 2016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6A2EB-BBE8-D414-0F81-0D0C15166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810" y="6277913"/>
                <a:ext cx="1975104" cy="369332"/>
              </a:xfrm>
              <a:prstGeom prst="rect">
                <a:avLst/>
              </a:prstGeom>
              <a:blipFill>
                <a:blip r:embed="rId5"/>
                <a:stretch>
                  <a:fillRect r="-6913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23D16D-4B66-5D67-D72E-8D5FC23CF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963" y="3540528"/>
            <a:ext cx="4147149" cy="23273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57E02F-96AE-3C67-7D80-066D50BD40A3}"/>
                  </a:ext>
                </a:extLst>
              </p:cNvPr>
              <p:cNvSpPr txBox="1"/>
              <p:nvPr/>
            </p:nvSpPr>
            <p:spPr>
              <a:xfrm>
                <a:off x="7313511" y="6277913"/>
                <a:ext cx="2246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𝑂h𝑡𝑠𝑢𝑘𝑖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𝑒𝑡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𝑎𝑙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. 2017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57E02F-96AE-3C67-7D80-066D50BD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511" y="6277913"/>
                <a:ext cx="22460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32CDBB-1D55-BEB8-5C05-2C5CC18C54E4}"/>
                  </a:ext>
                </a:extLst>
              </p:cNvPr>
              <p:cNvSpPr txBox="1"/>
              <p:nvPr/>
            </p:nvSpPr>
            <p:spPr>
              <a:xfrm>
                <a:off x="8908031" y="746355"/>
                <a:ext cx="200635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𝑂𝑟𝑑𝑒𝑟</m:t>
                    </m:r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𝑝𝑎𝑟𝑎𝑚𝑒𝑡𝑒𝑟</m:t>
                    </m:r>
                  </m:oMath>
                </a14:m>
                <a:endParaRPr lang="es-419" b="0" strike="sngStrik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𝐶𝑟𝑖𝑡𝑖𝑐𝑎𝑙</m:t>
                    </m:r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trike="sngStrike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trike="sngStrik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32CDBB-1D55-BEB8-5C05-2C5CC18C5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8031" y="746355"/>
                <a:ext cx="2006353" cy="646331"/>
              </a:xfrm>
              <a:prstGeom prst="rect">
                <a:avLst/>
              </a:prstGeom>
              <a:blipFill>
                <a:blip r:embed="rId8"/>
                <a:stretch>
                  <a:fillRect l="-1824" r="-12766"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7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19C82-6BB7-B670-361B-AEBC443C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35" y="1455514"/>
            <a:ext cx="3296110" cy="333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769E1-FE27-6A4F-05C1-83BFE8DB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511" y="2116659"/>
            <a:ext cx="1590897" cy="1629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017A5-1B69-D43E-E885-620E9C5A8FA4}"/>
              </a:ext>
            </a:extLst>
          </p:cNvPr>
          <p:cNvSpPr txBox="1"/>
          <p:nvPr/>
        </p:nvSpPr>
        <p:spPr>
          <a:xfrm>
            <a:off x="6747029" y="2494625"/>
            <a:ext cx="8788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8800" dirty="0"/>
              <a:t>*</a:t>
            </a:r>
            <a:endParaRPr lang="en-US" sz="8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D523C-879A-52B8-7110-CCBBAC92DFEA}"/>
                  </a:ext>
                </a:extLst>
              </p:cNvPr>
              <p:cNvSpPr txBox="1"/>
              <p:nvPr/>
            </p:nvSpPr>
            <p:spPr>
              <a:xfrm>
                <a:off x="474900" y="117360"/>
                <a:ext cx="112421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𝐶𝑜𝑛𝑣𝑜𝑙𝑢𝑡𝑖𝑜𝑛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419" sz="3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𝑓𝑖𝑙𝑡𝑒𝑟𝑖𝑛𝑔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𝑓𝑖𝑡𝑡𝑒𝑑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𝑓𝑖𝑙𝑡𝑒𝑟𝑠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𝑠𝑝𝑒𝑐𝑖𝑎𝑙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𝑠𝑝𝑎𝑟𝑠𝑒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s-419" sz="3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D523C-879A-52B8-7110-CCBBAC92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0" y="117360"/>
                <a:ext cx="11242199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B2604-1D22-E8BA-10F4-E4AC25ADBC1E}"/>
                  </a:ext>
                </a:extLst>
              </p:cNvPr>
              <p:cNvSpPr txBox="1"/>
              <p:nvPr/>
            </p:nvSpPr>
            <p:spPr>
              <a:xfrm>
                <a:off x="2670635" y="5536304"/>
                <a:ext cx="75815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𝐸𝑠𝑠𝑒𝑛𝑡𝑖𝑎𝑙𝑙𝑦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𝑐𝑜𝑛𝑣𝑜𝑙𝑢𝑡𝑖𝑜𝑛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𝐹𝑜𝑢𝑟𝑖𝑒𝑟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𝑡𝑟𝑎𝑛𝑠𝑓𝑜𝑟𝑚𝑎𝑡𝑖𝑜𝑛</m:t>
                    </m:r>
                  </m:oMath>
                </a14:m>
                <a:endParaRPr lang="es-419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𝐶𝑜𝑚𝑚𝑜𝑛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𝑢𝑠𝑎𝑔𝑒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𝑝𝑟𝑜𝑐𝑒𝑠𝑠𝑖𝑛𝑔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𝑟𝑒𝑐𝑜𝑔𝑛𝑖𝑡𝑖𝑜𝑛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FB2604-1D22-E8BA-10F4-E4AC25ADB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635" y="5536304"/>
                <a:ext cx="7581531" cy="646331"/>
              </a:xfrm>
              <a:prstGeom prst="rect">
                <a:avLst/>
              </a:prstGeom>
              <a:blipFill>
                <a:blip r:embed="rId5"/>
                <a:stretch>
                  <a:fillRect l="-482"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8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A48F70-AEFA-760A-13EF-A7C17AE4BE35}"/>
              </a:ext>
            </a:extLst>
          </p:cNvPr>
          <p:cNvSpPr/>
          <p:nvPr/>
        </p:nvSpPr>
        <p:spPr>
          <a:xfrm>
            <a:off x="7637015" y="1857656"/>
            <a:ext cx="3488923" cy="15713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6A31D-1C14-9932-1653-D4CF95A741A4}"/>
              </a:ext>
            </a:extLst>
          </p:cNvPr>
          <p:cNvSpPr/>
          <p:nvPr/>
        </p:nvSpPr>
        <p:spPr>
          <a:xfrm>
            <a:off x="8168196" y="2115108"/>
            <a:ext cx="28160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91A59F-B9D3-1C64-D6AE-D271E991249F}"/>
              </a:ext>
            </a:extLst>
          </p:cNvPr>
          <p:cNvSpPr/>
          <p:nvPr/>
        </p:nvSpPr>
        <p:spPr>
          <a:xfrm>
            <a:off x="8168196" y="2818160"/>
            <a:ext cx="281600" cy="2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/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Up: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blipFill>
                <a:blip r:embed="rId2"/>
                <a:stretch>
                  <a:fillRect l="-30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/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Down: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blipFill>
                <a:blip r:embed="rId3"/>
                <a:stretch>
                  <a:fillRect l="-25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7CAA69D-D7F1-D2A9-2DB5-4485823B1959}"/>
              </a:ext>
            </a:extLst>
          </p:cNvPr>
          <p:cNvGrpSpPr/>
          <p:nvPr/>
        </p:nvGrpSpPr>
        <p:grpSpPr>
          <a:xfrm>
            <a:off x="1093569" y="1612189"/>
            <a:ext cx="5700941" cy="2329532"/>
            <a:chOff x="1553593" y="1031575"/>
            <a:chExt cx="5700941" cy="23295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8F11B81-43E3-AF3B-DE6B-033739877EF2}"/>
                </a:ext>
              </a:extLst>
            </p:cNvPr>
            <p:cNvCxnSpPr/>
            <p:nvPr/>
          </p:nvCxnSpPr>
          <p:spPr>
            <a:xfrm flipH="1">
              <a:off x="1970843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9ED14-5512-E2B5-238B-4BB37259E053}"/>
                </a:ext>
              </a:extLst>
            </p:cNvPr>
            <p:cNvCxnSpPr/>
            <p:nvPr/>
          </p:nvCxnSpPr>
          <p:spPr>
            <a:xfrm flipH="1">
              <a:off x="2993254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8547D70-584E-EA84-0FC9-2B72DB144023}"/>
                </a:ext>
              </a:extLst>
            </p:cNvPr>
            <p:cNvCxnSpPr/>
            <p:nvPr/>
          </p:nvCxnSpPr>
          <p:spPr>
            <a:xfrm flipH="1">
              <a:off x="4015665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E63DC9-D8B4-4DD8-C979-8C386C9F476D}"/>
                </a:ext>
              </a:extLst>
            </p:cNvPr>
            <p:cNvCxnSpPr/>
            <p:nvPr/>
          </p:nvCxnSpPr>
          <p:spPr>
            <a:xfrm>
              <a:off x="3746377" y="121624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543091-4BE3-9936-455B-5B92D50A9AFF}"/>
                </a:ext>
              </a:extLst>
            </p:cNvPr>
            <p:cNvCxnSpPr/>
            <p:nvPr/>
          </p:nvCxnSpPr>
          <p:spPr>
            <a:xfrm>
              <a:off x="3215196" y="178589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EA650B-5CAA-7112-C83D-E82A0860235A}"/>
                </a:ext>
              </a:extLst>
            </p:cNvPr>
            <p:cNvCxnSpPr/>
            <p:nvPr/>
          </p:nvCxnSpPr>
          <p:spPr>
            <a:xfrm>
              <a:off x="2629270" y="2354062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07C7A5A-85DF-1C2B-AF00-8CD548C3E716}"/>
                </a:ext>
              </a:extLst>
            </p:cNvPr>
            <p:cNvCxnSpPr/>
            <p:nvPr/>
          </p:nvCxnSpPr>
          <p:spPr>
            <a:xfrm flipV="1">
              <a:off x="2726924" y="2354062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C28E38-764E-756E-847D-D3D26A6F3AC1}"/>
                </a:ext>
              </a:extLst>
            </p:cNvPr>
            <p:cNvCxnSpPr/>
            <p:nvPr/>
          </p:nvCxnSpPr>
          <p:spPr>
            <a:xfrm flipV="1">
              <a:off x="4406283" y="1757779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08A284-C0A6-50BE-BD0A-A54FF401E2F2}"/>
                </a:ext>
              </a:extLst>
            </p:cNvPr>
            <p:cNvCxnSpPr/>
            <p:nvPr/>
          </p:nvCxnSpPr>
          <p:spPr>
            <a:xfrm flipV="1">
              <a:off x="3892858" y="1093433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C0EB8B-C37C-6EC4-B84D-2F833D411B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521" y="2296831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AA14BE-326B-5E97-FCC0-4067A9F612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3873" y="1756536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5E362C-6DD3-2B8D-8B22-3F6CFA6B7A94}"/>
                </a:ext>
              </a:extLst>
            </p:cNvPr>
            <p:cNvCxnSpPr>
              <a:cxnSpLocks/>
            </p:cNvCxnSpPr>
            <p:nvPr/>
          </p:nvCxnSpPr>
          <p:spPr>
            <a:xfrm>
              <a:off x="4999608" y="109343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228839-9781-BFC6-949D-C98D4DFCED0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125" y="175529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AD97EB-B13B-383B-1681-2838D7059F02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35" y="233257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493AAA-BF38-5E69-3DDC-FC360CBCF2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6034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/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/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/>
              <p:nvPr/>
            </p:nvSpPr>
            <p:spPr>
              <a:xfrm>
                <a:off x="2966016" y="4468313"/>
                <a:ext cx="6570955" cy="1375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𝑠𝑝𝑖𝑛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16" y="4468313"/>
                <a:ext cx="6570955" cy="1375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4E38A8-0AF2-BAFB-1697-B9B17287540F}"/>
              </a:ext>
            </a:extLst>
          </p:cNvPr>
          <p:cNvSpPr txBox="1"/>
          <p:nvPr/>
        </p:nvSpPr>
        <p:spPr>
          <a:xfrm>
            <a:off x="2328909" y="107983"/>
            <a:ext cx="9863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dirty="0"/>
              <a:t>Spin </a:t>
            </a:r>
            <a:r>
              <a:rPr lang="es-419" sz="4000" dirty="0" err="1"/>
              <a:t>state</a:t>
            </a:r>
            <a:r>
              <a:rPr lang="es-419" sz="4000" dirty="0"/>
              <a:t> at </a:t>
            </a:r>
            <a:r>
              <a:rPr lang="es-419" sz="4000" dirty="0" err="1"/>
              <a:t>every</a:t>
            </a:r>
            <a:r>
              <a:rPr lang="es-419" sz="4000" dirty="0"/>
              <a:t> 2D </a:t>
            </a:r>
            <a:r>
              <a:rPr lang="es-419" sz="4000" dirty="0" err="1"/>
              <a:t>lattice</a:t>
            </a:r>
            <a:r>
              <a:rPr lang="es-419" sz="4000" dirty="0"/>
              <a:t> </a:t>
            </a:r>
            <a:r>
              <a:rPr lang="es-419" sz="4000" dirty="0" err="1"/>
              <a:t>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844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A48F70-AEFA-760A-13EF-A7C17AE4BE35}"/>
              </a:ext>
            </a:extLst>
          </p:cNvPr>
          <p:cNvSpPr/>
          <p:nvPr/>
        </p:nvSpPr>
        <p:spPr>
          <a:xfrm>
            <a:off x="7637015" y="1857656"/>
            <a:ext cx="3488923" cy="15713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6A31D-1C14-9932-1653-D4CF95A741A4}"/>
              </a:ext>
            </a:extLst>
          </p:cNvPr>
          <p:cNvSpPr/>
          <p:nvPr/>
        </p:nvSpPr>
        <p:spPr>
          <a:xfrm>
            <a:off x="8168196" y="2115108"/>
            <a:ext cx="28160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91A59F-B9D3-1C64-D6AE-D271E991249F}"/>
              </a:ext>
            </a:extLst>
          </p:cNvPr>
          <p:cNvSpPr/>
          <p:nvPr/>
        </p:nvSpPr>
        <p:spPr>
          <a:xfrm>
            <a:off x="8168196" y="2818160"/>
            <a:ext cx="281600" cy="2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/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Up: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blipFill>
                <a:blip r:embed="rId2"/>
                <a:stretch>
                  <a:fillRect l="-30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/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Down: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blipFill>
                <a:blip r:embed="rId3"/>
                <a:stretch>
                  <a:fillRect l="-25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7CAA69D-D7F1-D2A9-2DB5-4485823B1959}"/>
              </a:ext>
            </a:extLst>
          </p:cNvPr>
          <p:cNvGrpSpPr/>
          <p:nvPr/>
        </p:nvGrpSpPr>
        <p:grpSpPr>
          <a:xfrm>
            <a:off x="1093569" y="1612189"/>
            <a:ext cx="5700941" cy="2329532"/>
            <a:chOff x="1553593" y="1031575"/>
            <a:chExt cx="5700941" cy="23295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8F11B81-43E3-AF3B-DE6B-033739877EF2}"/>
                </a:ext>
              </a:extLst>
            </p:cNvPr>
            <p:cNvCxnSpPr/>
            <p:nvPr/>
          </p:nvCxnSpPr>
          <p:spPr>
            <a:xfrm flipH="1">
              <a:off x="1970843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9ED14-5512-E2B5-238B-4BB37259E053}"/>
                </a:ext>
              </a:extLst>
            </p:cNvPr>
            <p:cNvCxnSpPr/>
            <p:nvPr/>
          </p:nvCxnSpPr>
          <p:spPr>
            <a:xfrm flipH="1">
              <a:off x="2993254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8547D70-584E-EA84-0FC9-2B72DB144023}"/>
                </a:ext>
              </a:extLst>
            </p:cNvPr>
            <p:cNvCxnSpPr/>
            <p:nvPr/>
          </p:nvCxnSpPr>
          <p:spPr>
            <a:xfrm flipH="1">
              <a:off x="4015665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E63DC9-D8B4-4DD8-C979-8C386C9F476D}"/>
                </a:ext>
              </a:extLst>
            </p:cNvPr>
            <p:cNvCxnSpPr/>
            <p:nvPr/>
          </p:nvCxnSpPr>
          <p:spPr>
            <a:xfrm>
              <a:off x="3746377" y="121624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543091-4BE3-9936-455B-5B92D50A9AFF}"/>
                </a:ext>
              </a:extLst>
            </p:cNvPr>
            <p:cNvCxnSpPr/>
            <p:nvPr/>
          </p:nvCxnSpPr>
          <p:spPr>
            <a:xfrm>
              <a:off x="3215196" y="178589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EA650B-5CAA-7112-C83D-E82A0860235A}"/>
                </a:ext>
              </a:extLst>
            </p:cNvPr>
            <p:cNvCxnSpPr/>
            <p:nvPr/>
          </p:nvCxnSpPr>
          <p:spPr>
            <a:xfrm>
              <a:off x="2629270" y="2354062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07C7A5A-85DF-1C2B-AF00-8CD548C3E716}"/>
                </a:ext>
              </a:extLst>
            </p:cNvPr>
            <p:cNvCxnSpPr/>
            <p:nvPr/>
          </p:nvCxnSpPr>
          <p:spPr>
            <a:xfrm flipV="1">
              <a:off x="2726924" y="2354062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C28E38-764E-756E-847D-D3D26A6F3AC1}"/>
                </a:ext>
              </a:extLst>
            </p:cNvPr>
            <p:cNvCxnSpPr/>
            <p:nvPr/>
          </p:nvCxnSpPr>
          <p:spPr>
            <a:xfrm flipV="1">
              <a:off x="4406283" y="1757779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08A284-C0A6-50BE-BD0A-A54FF401E2F2}"/>
                </a:ext>
              </a:extLst>
            </p:cNvPr>
            <p:cNvCxnSpPr/>
            <p:nvPr/>
          </p:nvCxnSpPr>
          <p:spPr>
            <a:xfrm flipV="1">
              <a:off x="3892858" y="1093433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C0EB8B-C37C-6EC4-B84D-2F833D411B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521" y="2296831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AA14BE-326B-5E97-FCC0-4067A9F612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3873" y="1756536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5E362C-6DD3-2B8D-8B22-3F6CFA6B7A94}"/>
                </a:ext>
              </a:extLst>
            </p:cNvPr>
            <p:cNvCxnSpPr>
              <a:cxnSpLocks/>
            </p:cNvCxnSpPr>
            <p:nvPr/>
          </p:nvCxnSpPr>
          <p:spPr>
            <a:xfrm>
              <a:off x="4999608" y="109343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228839-9781-BFC6-949D-C98D4DFCED0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125" y="175529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AD97EB-B13B-383B-1681-2838D7059F02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35" y="233257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493AAA-BF38-5E69-3DDC-FC360CBCF2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6034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/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/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/>
              <p:nvPr/>
            </p:nvSpPr>
            <p:spPr>
              <a:xfrm>
                <a:off x="2966016" y="4468313"/>
                <a:ext cx="6570955" cy="2180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𝑇h𝑒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𝑒𝑥𝑝𝑒𝑐𝑡𝑎𝑡𝑖𝑜𝑛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𝑚𝑎𝑔𝑛𝑒𝑡𝑖𝑧𝑎𝑡𝑖𝑜𝑛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𝑖𝑛𝑣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𝑡𝑒𝑚𝑝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 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s-419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419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s-419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s-419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419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𝒅𝒊𝒇𝒇𝒊𝒄𝒖𝒍𝒕</m:t>
                      </m:r>
                    </m:oMath>
                  </m:oMathPara>
                </a14:m>
                <a:endParaRPr lang="es-419" b="1" dirty="0"/>
              </a:p>
              <a:p>
                <a:pPr/>
                <a:endParaRPr lang="es-419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 ≠0,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419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 =0, 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s-419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16" y="4468313"/>
                <a:ext cx="6570955" cy="2180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4E38A8-0AF2-BAFB-1697-B9B17287540F}"/>
              </a:ext>
            </a:extLst>
          </p:cNvPr>
          <p:cNvSpPr txBox="1"/>
          <p:nvPr/>
        </p:nvSpPr>
        <p:spPr>
          <a:xfrm>
            <a:off x="2328909" y="107983"/>
            <a:ext cx="9863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dirty="0"/>
              <a:t>Spin </a:t>
            </a:r>
            <a:r>
              <a:rPr lang="es-419" sz="4000" dirty="0" err="1"/>
              <a:t>state</a:t>
            </a:r>
            <a:r>
              <a:rPr lang="es-419" sz="4000" dirty="0"/>
              <a:t> at </a:t>
            </a:r>
            <a:r>
              <a:rPr lang="es-419" sz="4000" dirty="0" err="1"/>
              <a:t>every</a:t>
            </a:r>
            <a:r>
              <a:rPr lang="es-419" sz="4000" dirty="0"/>
              <a:t> 2D </a:t>
            </a:r>
            <a:r>
              <a:rPr lang="es-419" sz="4000" dirty="0" err="1"/>
              <a:t>lattice</a:t>
            </a:r>
            <a:r>
              <a:rPr lang="es-419" sz="4000" dirty="0"/>
              <a:t> </a:t>
            </a:r>
            <a:r>
              <a:rPr lang="es-419" sz="4000" dirty="0" err="1"/>
              <a:t>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042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A48F70-AEFA-760A-13EF-A7C17AE4BE35}"/>
              </a:ext>
            </a:extLst>
          </p:cNvPr>
          <p:cNvSpPr/>
          <p:nvPr/>
        </p:nvSpPr>
        <p:spPr>
          <a:xfrm>
            <a:off x="7637015" y="1857656"/>
            <a:ext cx="3488923" cy="15713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6A31D-1C14-9932-1653-D4CF95A741A4}"/>
              </a:ext>
            </a:extLst>
          </p:cNvPr>
          <p:cNvSpPr/>
          <p:nvPr/>
        </p:nvSpPr>
        <p:spPr>
          <a:xfrm>
            <a:off x="8168196" y="2115108"/>
            <a:ext cx="281600" cy="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91A59F-B9D3-1C64-D6AE-D271E991249F}"/>
              </a:ext>
            </a:extLst>
          </p:cNvPr>
          <p:cNvSpPr/>
          <p:nvPr/>
        </p:nvSpPr>
        <p:spPr>
          <a:xfrm>
            <a:off x="8168196" y="2818160"/>
            <a:ext cx="281600" cy="28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/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Up: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38F20-1365-9D12-D4A0-2D129061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977" y="2057974"/>
                <a:ext cx="1617954" cy="391261"/>
              </a:xfrm>
              <a:prstGeom prst="rect">
                <a:avLst/>
              </a:prstGeom>
              <a:blipFill>
                <a:blip r:embed="rId2"/>
                <a:stretch>
                  <a:fillRect l="-30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/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Down: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419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377E3C-1752-5BB8-EB09-89FD02BF9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268" y="2753580"/>
                <a:ext cx="1942730" cy="391261"/>
              </a:xfrm>
              <a:prstGeom prst="rect">
                <a:avLst/>
              </a:prstGeom>
              <a:blipFill>
                <a:blip r:embed="rId3"/>
                <a:stretch>
                  <a:fillRect l="-2508" t="-10938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7CAA69D-D7F1-D2A9-2DB5-4485823B1959}"/>
              </a:ext>
            </a:extLst>
          </p:cNvPr>
          <p:cNvGrpSpPr/>
          <p:nvPr/>
        </p:nvGrpSpPr>
        <p:grpSpPr>
          <a:xfrm>
            <a:off x="1093569" y="1612189"/>
            <a:ext cx="5700941" cy="2329532"/>
            <a:chOff x="1553593" y="1031575"/>
            <a:chExt cx="5700941" cy="23295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B8F11B81-43E3-AF3B-DE6B-033739877EF2}"/>
                </a:ext>
              </a:extLst>
            </p:cNvPr>
            <p:cNvCxnSpPr/>
            <p:nvPr/>
          </p:nvCxnSpPr>
          <p:spPr>
            <a:xfrm flipH="1">
              <a:off x="1970843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99ED14-5512-E2B5-238B-4BB37259E053}"/>
                </a:ext>
              </a:extLst>
            </p:cNvPr>
            <p:cNvCxnSpPr/>
            <p:nvPr/>
          </p:nvCxnSpPr>
          <p:spPr>
            <a:xfrm flipH="1">
              <a:off x="2993254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8547D70-584E-EA84-0FC9-2B72DB144023}"/>
                </a:ext>
              </a:extLst>
            </p:cNvPr>
            <p:cNvCxnSpPr/>
            <p:nvPr/>
          </p:nvCxnSpPr>
          <p:spPr>
            <a:xfrm flipH="1">
              <a:off x="4015665" y="1216241"/>
              <a:ext cx="1775534" cy="1775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E63DC9-D8B4-4DD8-C979-8C386C9F476D}"/>
                </a:ext>
              </a:extLst>
            </p:cNvPr>
            <p:cNvCxnSpPr/>
            <p:nvPr/>
          </p:nvCxnSpPr>
          <p:spPr>
            <a:xfrm>
              <a:off x="3746377" y="121624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543091-4BE3-9936-455B-5B92D50A9AFF}"/>
                </a:ext>
              </a:extLst>
            </p:cNvPr>
            <p:cNvCxnSpPr/>
            <p:nvPr/>
          </p:nvCxnSpPr>
          <p:spPr>
            <a:xfrm>
              <a:off x="3215196" y="1785891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EA650B-5CAA-7112-C83D-E82A0860235A}"/>
                </a:ext>
              </a:extLst>
            </p:cNvPr>
            <p:cNvCxnSpPr/>
            <p:nvPr/>
          </p:nvCxnSpPr>
          <p:spPr>
            <a:xfrm>
              <a:off x="2629270" y="2354062"/>
              <a:ext cx="29651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07C7A5A-85DF-1C2B-AF00-8CD548C3E716}"/>
                </a:ext>
              </a:extLst>
            </p:cNvPr>
            <p:cNvCxnSpPr/>
            <p:nvPr/>
          </p:nvCxnSpPr>
          <p:spPr>
            <a:xfrm flipV="1">
              <a:off x="2726924" y="2354062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AC28E38-764E-756E-847D-D3D26A6F3AC1}"/>
                </a:ext>
              </a:extLst>
            </p:cNvPr>
            <p:cNvCxnSpPr/>
            <p:nvPr/>
          </p:nvCxnSpPr>
          <p:spPr>
            <a:xfrm flipV="1">
              <a:off x="4406283" y="1757779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08A284-C0A6-50BE-BD0A-A54FF401E2F2}"/>
                </a:ext>
              </a:extLst>
            </p:cNvPr>
            <p:cNvCxnSpPr/>
            <p:nvPr/>
          </p:nvCxnSpPr>
          <p:spPr>
            <a:xfrm flipV="1">
              <a:off x="3892858" y="1093433"/>
              <a:ext cx="0" cy="6924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C0EB8B-C37C-6EC4-B84D-2F833D411BB7}"/>
                </a:ext>
              </a:extLst>
            </p:cNvPr>
            <p:cNvCxnSpPr>
              <a:cxnSpLocks/>
            </p:cNvCxnSpPr>
            <p:nvPr/>
          </p:nvCxnSpPr>
          <p:spPr>
            <a:xfrm>
              <a:off x="3808521" y="2296831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AA14BE-326B-5E97-FCC0-4067A9F612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3873" y="1756536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5E362C-6DD3-2B8D-8B22-3F6CFA6B7A94}"/>
                </a:ext>
              </a:extLst>
            </p:cNvPr>
            <p:cNvCxnSpPr>
              <a:cxnSpLocks/>
            </p:cNvCxnSpPr>
            <p:nvPr/>
          </p:nvCxnSpPr>
          <p:spPr>
            <a:xfrm>
              <a:off x="4999608" y="109343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2228839-9781-BFC6-949D-C98D4DFCED09}"/>
                </a:ext>
              </a:extLst>
            </p:cNvPr>
            <p:cNvCxnSpPr>
              <a:cxnSpLocks/>
            </p:cNvCxnSpPr>
            <p:nvPr/>
          </p:nvCxnSpPr>
          <p:spPr>
            <a:xfrm>
              <a:off x="5470125" y="1755293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AD97EB-B13B-383B-1681-2838D7059F02}"/>
                </a:ext>
              </a:extLst>
            </p:cNvPr>
            <p:cNvCxnSpPr>
              <a:cxnSpLocks/>
            </p:cNvCxnSpPr>
            <p:nvPr/>
          </p:nvCxnSpPr>
          <p:spPr>
            <a:xfrm>
              <a:off x="4896035" y="233257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F493AAA-BF38-5E69-3DDC-FC360CBCF2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060349"/>
              <a:ext cx="0" cy="6949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/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1F880BB-8475-3EAD-43D2-722C17808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3593" y="2991775"/>
                  <a:ext cx="47051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/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25967D5-19C5-1610-613D-47C7F7A1B9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4018" y="1031575"/>
                  <a:ext cx="47051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/>
              <p:nvPr/>
            </p:nvSpPr>
            <p:spPr>
              <a:xfrm>
                <a:off x="1592634" y="4011632"/>
                <a:ext cx="8086683" cy="282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 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s-419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419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s-419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s-419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419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419" b="1" i="1" smtClean="0">
                          <a:latin typeface="Cambria Math" panose="02040503050406030204" pitchFamily="18" charset="0"/>
                        </a:rPr>
                        <m:t>𝒅𝒊𝒇𝒇𝒊𝒄𝒖𝒍𝒕</m:t>
                      </m:r>
                    </m:oMath>
                  </m:oMathPara>
                </a14:m>
                <a:endParaRPr lang="es-419" b="1" dirty="0"/>
              </a:p>
              <a:p>
                <a:endParaRPr lang="es-419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𝑖𝑛𝑣𝑎𝑟𝑖𝑎𝑛𝑡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𝑢𝑛𝑑𝑒𝑟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→−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&gt; ≠0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𝑐𝑎𝑛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h𝑎𝑝𝑝𝑒𝑛</m:t>
                      </m:r>
                    </m:oMath>
                  </m:oMathPara>
                </a14:m>
                <a:endParaRPr lang="es-419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𝑐𝑎𝑙𝑙𝑒𝑑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419" b="1" i="0" smtClean="0">
                          <a:latin typeface="Cambria Math" panose="02040503050406030204" pitchFamily="18" charset="0"/>
                        </a:rPr>
                        <m:t>order</m:t>
                      </m:r>
                      <m:r>
                        <m:rPr>
                          <m:nor/>
                        </m:rPr>
                        <a:rPr lang="es-419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419" b="1" i="0" smtClean="0">
                          <a:latin typeface="Cambria Math" panose="02040503050406030204" pitchFamily="18" charset="0"/>
                        </a:rPr>
                        <m:t>parameter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𝑠𝑝𝑜𝑛𝑡𝑎𝑛𝑒𝑜𝑢𝑠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𝑠𝑦𝑚𝑚𝑒𝑡𝑟𝑦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𝑏𝑟𝑒𝑎𝑘𝑖𝑛𝑔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/>
              </a:p>
              <a:p>
                <a:pPr/>
                <a:endParaRPr lang="es-419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𝑡𝑟𝑎𝑛𝑠𝑖𝑡𝑖𝑜𝑛𝑠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𝑤𝑖𝑡h𝑜𝑢𝑡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𝑡𝑎𝑢𝑔h𝑡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𝑜𝑟𝑑𝑒𝑟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s-419" sz="2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s-419" sz="2400" dirty="0"/>
              </a:p>
              <a:p>
                <a:pPr/>
                <a:endParaRPr lang="es-419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16001A-FF46-0D8F-E6A8-DFFB51EE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34" y="4011632"/>
                <a:ext cx="8086683" cy="2826799"/>
              </a:xfrm>
              <a:prstGeom prst="rect">
                <a:avLst/>
              </a:prstGeom>
              <a:blipFill>
                <a:blip r:embed="rId6"/>
                <a:stretch>
                  <a:fillRect l="-151" r="-1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4E38A8-0AF2-BAFB-1697-B9B17287540F}"/>
              </a:ext>
            </a:extLst>
          </p:cNvPr>
          <p:cNvSpPr txBox="1"/>
          <p:nvPr/>
        </p:nvSpPr>
        <p:spPr>
          <a:xfrm>
            <a:off x="2328909" y="107983"/>
            <a:ext cx="9863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dirty="0"/>
              <a:t>Spin </a:t>
            </a:r>
            <a:r>
              <a:rPr lang="es-419" sz="4000" dirty="0" err="1"/>
              <a:t>state</a:t>
            </a:r>
            <a:r>
              <a:rPr lang="es-419" sz="4000" dirty="0"/>
              <a:t> at </a:t>
            </a:r>
            <a:r>
              <a:rPr lang="es-419" sz="4000" dirty="0" err="1"/>
              <a:t>every</a:t>
            </a:r>
            <a:r>
              <a:rPr lang="es-419" sz="4000" dirty="0"/>
              <a:t> 2D </a:t>
            </a:r>
            <a:r>
              <a:rPr lang="es-419" sz="4000" dirty="0" err="1"/>
              <a:t>lattice</a:t>
            </a:r>
            <a:r>
              <a:rPr lang="es-419" sz="4000" dirty="0"/>
              <a:t> </a:t>
            </a:r>
            <a:r>
              <a:rPr lang="es-419" sz="4000" dirty="0" err="1"/>
              <a:t>point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8628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9048261-1C11-29BE-67E2-E1C6CEA2E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0" y="4216120"/>
            <a:ext cx="2286560" cy="228656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EDE8033-B185-919E-4A0D-7C3CFEC76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60" y="4216120"/>
            <a:ext cx="2286560" cy="228656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919BF6D-BAF8-D35B-8241-5E341313A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80" y="4216120"/>
            <a:ext cx="2286560" cy="2286560"/>
          </a:xfrm>
          <a:prstGeom prst="rect">
            <a:avLst/>
          </a:prstGeom>
        </p:spPr>
      </p:pic>
      <p:pic>
        <p:nvPicPr>
          <p:cNvPr id="9" name="Picture 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D600D07-7618-8973-9156-DBC5CC827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00" y="4216120"/>
            <a:ext cx="2286560" cy="2286560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1390FAF3-4601-CBCE-72A4-F2E73C4E6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20" y="4216120"/>
            <a:ext cx="2286560" cy="2286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CA141-9001-2FFC-3FB1-2845C052ED37}"/>
                  </a:ext>
                </a:extLst>
              </p:cNvPr>
              <p:cNvSpPr txBox="1"/>
              <p:nvPr/>
            </p:nvSpPr>
            <p:spPr>
              <a:xfrm>
                <a:off x="6379092" y="3106393"/>
                <a:ext cx="1980692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≈2.27, 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≈0.44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1CA141-9001-2FFC-3FB1-2845C052E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92" y="3106393"/>
                <a:ext cx="1980692" cy="639983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E91A83-AC4B-003A-70E7-D3E4CF970C0F}"/>
              </a:ext>
            </a:extLst>
          </p:cNvPr>
          <p:cNvCxnSpPr/>
          <p:nvPr/>
        </p:nvCxnSpPr>
        <p:spPr>
          <a:xfrm>
            <a:off x="7227360" y="3746376"/>
            <a:ext cx="0" cy="294738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43BAD4-1777-9832-F97C-E408B0E148BE}"/>
              </a:ext>
            </a:extLst>
          </p:cNvPr>
          <p:cNvCxnSpPr/>
          <p:nvPr/>
        </p:nvCxnSpPr>
        <p:spPr>
          <a:xfrm>
            <a:off x="1225118" y="3746376"/>
            <a:ext cx="4065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F824D-6649-D6C4-C7DA-7C0F66091A47}"/>
                  </a:ext>
                </a:extLst>
              </p:cNvPr>
              <p:cNvSpPr txBox="1"/>
              <p:nvPr/>
            </p:nvSpPr>
            <p:spPr>
              <a:xfrm>
                <a:off x="527877" y="3057052"/>
                <a:ext cx="5460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𝑔𝑜𝑒𝑠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𝑜𝑟𝑑𝑒𝑟𝑒𝑑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𝑑𝑖𝑠𝑜𝑟𝑑𝑒𝑟𝑒𝑑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𝑝h𝑎𝑠𝑒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F824D-6649-D6C4-C7DA-7C0F6609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77" y="3057052"/>
                <a:ext cx="5460453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D7F36C-BBC1-5115-6E9B-C91A5C87A7CE}"/>
                  </a:ext>
                </a:extLst>
              </p:cNvPr>
              <p:cNvSpPr txBox="1"/>
              <p:nvPr/>
            </p:nvSpPr>
            <p:spPr>
              <a:xfrm>
                <a:off x="532802" y="2150881"/>
                <a:ext cx="106176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𝑎𝑝𝑝𝑙𝑦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𝑛𝑒𝑔𝑎𝑡𝑖𝑣𝑒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𝑚𝑎𝑔𝑛𝑒𝑡𝑖𝑐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𝑤𝑒𝑎𝑘𝑙𝑦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𝑟𝑒𝑎𝑙𝑖𝑧𝑒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𝑢𝑛𝑖𝑞𝑢𝑒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𝑔𝑟𝑜𝑢𝑛𝑑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𝑇h𝑒𝑟𝑒𝑓𝑜𝑟𝑒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𝑎𝑙𝑚𝑜𝑠𝑡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𝑐𝑜𝑛𝑓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𝑠𝑚𝑎𝑙𝑙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𝑡𝑒𝑚𝑝𝑒𝑟𝑎𝑡𝑢𝑟𝑒𝑠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𝑜𝑟𝑑𝑒𝑟𝑒𝑑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=[−1,−1,⋯,−1]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D7F36C-BBC1-5115-6E9B-C91A5C87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02" y="2150881"/>
                <a:ext cx="10617693" cy="646331"/>
              </a:xfrm>
              <a:prstGeom prst="rect">
                <a:avLst/>
              </a:prstGeom>
              <a:blipFill>
                <a:blip r:embed="rId9"/>
                <a:stretch>
                  <a:fillRect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0F7525-4703-A711-BAC8-64A54E5A43B0}"/>
                  </a:ext>
                </a:extLst>
              </p:cNvPr>
              <p:cNvSpPr txBox="1"/>
              <p:nvPr/>
            </p:nvSpPr>
            <p:spPr>
              <a:xfrm>
                <a:off x="3116334" y="769895"/>
                <a:ext cx="5308846" cy="39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=0.1, 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=5.0,  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0F7525-4703-A711-BAC8-64A54E5A4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34" y="769895"/>
                <a:ext cx="5308846" cy="395942"/>
              </a:xfrm>
              <a:prstGeom prst="rect">
                <a:avLst/>
              </a:prstGeom>
              <a:blipFill>
                <a:blip r:embed="rId1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42409E-5DF1-A445-E4A5-137712CC8788}"/>
                  </a:ext>
                </a:extLst>
              </p:cNvPr>
              <p:cNvSpPr txBox="1"/>
              <p:nvPr/>
            </p:nvSpPr>
            <p:spPr>
              <a:xfrm>
                <a:off x="1594654" y="1275321"/>
                <a:ext cx="5211192" cy="81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}"/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419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419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419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419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419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s-419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419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419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=0,⋯,(</m:t>
                          </m:r>
                          <m:sSub>
                            <m:sSub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𝑐𝑜𝑛𝑓</m:t>
                              </m:r>
                            </m:sub>
                          </m:s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42409E-5DF1-A445-E4A5-137712CC8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654" y="1275321"/>
                <a:ext cx="5211192" cy="8116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3D4A51-631D-6295-6A7A-23D749B6A45E}"/>
                  </a:ext>
                </a:extLst>
              </p:cNvPr>
              <p:cNvSpPr txBox="1"/>
              <p:nvPr/>
            </p:nvSpPr>
            <p:spPr>
              <a:xfrm>
                <a:off x="7794594" y="1402672"/>
                <a:ext cx="3000653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𝑐𝑜𝑛𝑓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3D4A51-631D-6295-6A7A-23D749B6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594" y="1402672"/>
                <a:ext cx="3000653" cy="391582"/>
              </a:xfrm>
              <a:prstGeom prst="rect">
                <a:avLst/>
              </a:prstGeom>
              <a:blipFill>
                <a:blip r:embed="rId12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38167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1002</TotalTime>
  <Words>993</Words>
  <Application>Microsoft Office PowerPoint</Application>
  <PresentationFormat>Widescreen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Century Gothic</vt:lpstr>
      <vt:lpstr>Vapor Trail</vt:lpstr>
      <vt:lpstr>Detection of Phase Transition via Convolutional Neural Networks Akinori Tanaka^1 and Akio Tomiya^2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ALVARO GABRIEL DE LA TORRE NAVARRO</dc:creator>
  <cp:lastModifiedBy>ALVARO GABRIEL DE LA TORRE NAVARRO</cp:lastModifiedBy>
  <cp:revision>14</cp:revision>
  <dcterms:created xsi:type="dcterms:W3CDTF">2022-12-01T20:52:15Z</dcterms:created>
  <dcterms:modified xsi:type="dcterms:W3CDTF">2022-12-09T19:45:43Z</dcterms:modified>
</cp:coreProperties>
</file>